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9" r:id="rId4"/>
    <p:sldId id="313" r:id="rId5"/>
    <p:sldId id="260" r:id="rId6"/>
    <p:sldId id="261" r:id="rId7"/>
    <p:sldId id="262" r:id="rId8"/>
    <p:sldId id="272" r:id="rId9"/>
    <p:sldId id="263" r:id="rId10"/>
    <p:sldId id="264" r:id="rId11"/>
    <p:sldId id="265" r:id="rId12"/>
    <p:sldId id="266" r:id="rId13"/>
    <p:sldId id="273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6" r:id="rId40"/>
    <p:sldId id="297" r:id="rId41"/>
    <p:sldId id="298" r:id="rId42"/>
    <p:sldId id="299" r:id="rId43"/>
    <p:sldId id="301" r:id="rId44"/>
    <p:sldId id="300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76" autoAdjust="0"/>
    <p:restoredTop sz="93439" autoAdjust="0"/>
  </p:normalViewPr>
  <p:slideViewPr>
    <p:cSldViewPr snapToGrid="0">
      <p:cViewPr varScale="1">
        <p:scale>
          <a:sx n="106" d="100"/>
          <a:sy n="106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56F8D-CBBE-4E82-88CA-D55F77CEF465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139F9-6A75-45D7-96F5-A6800802DC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15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9050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131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332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651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006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670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56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98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9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018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218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142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5645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767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0596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479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562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4677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965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572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7110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24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961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31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21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304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59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8139F9-6A75-45D7-96F5-A6800802DCA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278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043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553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6471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692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93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13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71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1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59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67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B4B1F1-4DA7-425D-9E74-9CCF332327A2}" type="datetimeFigureOut">
              <a:rPr lang="zh-CN" altLang="en-US" smtClean="0"/>
              <a:t>2023/2/7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18B56-64F2-48B9-8A89-C5EEBA8F3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409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ocs.unity3d.com/cn/2022.2/Manual/SL-ShaderSemantics.html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@BenCloward/featured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.cn/cn/2022.1/Manual/SL-ShaderLOD.html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cs.unity.cn/cn/2022.1/Manual/SL-Name.html" TargetMode="External"/><Relationship Id="rId5" Type="http://schemas.openxmlformats.org/officeDocument/2006/relationships/image" Target="../media/image62.png"/><Relationship Id="rId4" Type="http://schemas.openxmlformats.org/officeDocument/2006/relationships/hyperlink" Target="https://docs.unity.cn/cn/2022.1/Manual/shader-shaderlab-commands.html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PassTags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.cn/cn/2022.1/Manual/SL-SubShaderTags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ocs.unity.cn/cn/2022.1/Manual/SL-VertexProgramInputs.html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SHEJI-1">
            <a:extLst>
              <a:ext uri="{FF2B5EF4-FFF2-40B4-BE49-F238E27FC236}">
                <a16:creationId xmlns:a16="http://schemas.microsoft.com/office/drawing/2014/main" id="{B4200114-5EBD-FC13-ECB3-F673A8764AE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13" name="iSHEJI-2">
            <a:extLst>
              <a:ext uri="{FF2B5EF4-FFF2-40B4-BE49-F238E27FC236}">
                <a16:creationId xmlns:a16="http://schemas.microsoft.com/office/drawing/2014/main" id="{961D4E6A-BCB0-3883-E8B4-08048918D8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465171" y="3686210"/>
            <a:ext cx="6644285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Hello,Shader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474695" y="6309836"/>
            <a:ext cx="211506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BRP 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0" name="iSHEJI-6">
            <a:extLst>
              <a:ext uri="{FF2B5EF4-FFF2-40B4-BE49-F238E27FC236}">
                <a16:creationId xmlns:a16="http://schemas.microsoft.com/office/drawing/2014/main" id="{F9F39327-228E-5F56-87E7-B10151AD4011}"/>
              </a:ext>
            </a:extLst>
          </p:cNvPr>
          <p:cNvSpPr txBox="1"/>
          <p:nvPr/>
        </p:nvSpPr>
        <p:spPr>
          <a:xfrm>
            <a:off x="312770" y="2429110"/>
            <a:ext cx="522277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</a:t>
            </a:r>
            <a:r>
              <a:rPr lang="zh-CN" altLang="en-US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基础</a:t>
            </a:r>
            <a:r>
              <a:rPr lang="en-US" altLang="zh-CN" sz="8000" b="1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</a:t>
            </a:r>
            <a:endParaRPr lang="zh-CN" altLang="en-US" sz="8000" b="1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7">
            <a:extLst>
              <a:ext uri="{FF2B5EF4-FFF2-40B4-BE49-F238E27FC236}">
                <a16:creationId xmlns:a16="http://schemas.microsoft.com/office/drawing/2014/main" id="{66A93946-C575-5884-B850-596DD83126D5}"/>
              </a:ext>
            </a:extLst>
          </p:cNvPr>
          <p:cNvSpPr/>
          <p:nvPr/>
        </p:nvSpPr>
        <p:spPr>
          <a:xfrm>
            <a:off x="7109458" y="1143000"/>
            <a:ext cx="4388771" cy="416242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cxnSp>
        <p:nvCxnSpPr>
          <p:cNvPr id="31" name="iSHEJI-10">
            <a:extLst>
              <a:ext uri="{FF2B5EF4-FFF2-40B4-BE49-F238E27FC236}">
                <a16:creationId xmlns:a16="http://schemas.microsoft.com/office/drawing/2014/main" id="{08D13A22-CB76-AD55-3EAE-B689110F3DDB}"/>
              </a:ext>
            </a:extLst>
          </p:cNvPr>
          <p:cNvCxnSpPr>
            <a:cxnSpLocks/>
          </p:cNvCxnSpPr>
          <p:nvPr/>
        </p:nvCxnSpPr>
        <p:spPr>
          <a:xfrm>
            <a:off x="474695" y="6254115"/>
            <a:ext cx="4550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11">
            <a:extLst>
              <a:ext uri="{FF2B5EF4-FFF2-40B4-BE49-F238E27FC236}">
                <a16:creationId xmlns:a16="http://schemas.microsoft.com/office/drawing/2014/main" id="{587D2A64-05DD-1D9C-3118-EF1387F00DCD}"/>
              </a:ext>
            </a:extLst>
          </p:cNvPr>
          <p:cNvSpPr/>
          <p:nvPr/>
        </p:nvSpPr>
        <p:spPr>
          <a:xfrm>
            <a:off x="11308430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7" name="iSHEJI-12">
            <a:extLst>
              <a:ext uri="{FF2B5EF4-FFF2-40B4-BE49-F238E27FC236}">
                <a16:creationId xmlns:a16="http://schemas.microsoft.com/office/drawing/2014/main" id="{615485FE-9529-8F96-E733-DF53F13EA6FD}"/>
              </a:ext>
            </a:extLst>
          </p:cNvPr>
          <p:cNvSpPr/>
          <p:nvPr/>
        </p:nvSpPr>
        <p:spPr>
          <a:xfrm>
            <a:off x="11461214" y="6352382"/>
            <a:ext cx="100012" cy="100012"/>
          </a:xfrm>
          <a:prstGeom prst="ellipse">
            <a:avLst/>
          </a:prstGeom>
          <a:solidFill>
            <a:schemeClr val="bg1"/>
          </a:solidFill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9F65F667-3C6B-4DF9-0DC8-3DAD2DEF8327}"/>
              </a:ext>
            </a:extLst>
          </p:cNvPr>
          <p:cNvSpPr/>
          <p:nvPr/>
        </p:nvSpPr>
        <p:spPr>
          <a:xfrm>
            <a:off x="11614002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D0D1EDBA-892E-A54E-0884-860A7F59EC8B}"/>
              </a:ext>
            </a:extLst>
          </p:cNvPr>
          <p:cNvSpPr/>
          <p:nvPr/>
        </p:nvSpPr>
        <p:spPr>
          <a:xfrm>
            <a:off x="11766786" y="6352382"/>
            <a:ext cx="100012" cy="100012"/>
          </a:xfrm>
          <a:prstGeom prst="ellips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255" y="1290177"/>
            <a:ext cx="3855175" cy="3868069"/>
          </a:xfrm>
          <a:prstGeom prst="rect">
            <a:avLst/>
          </a:prstGeom>
        </p:spPr>
      </p:pic>
      <p:sp>
        <p:nvSpPr>
          <p:cNvPr id="16" name="iSHEJI-3">
            <a:extLst>
              <a:ext uri="{FF2B5EF4-FFF2-40B4-BE49-F238E27FC236}">
                <a16:creationId xmlns:a16="http://schemas.microsoft.com/office/drawing/2014/main" id="{913128C2-FD54-FA7A-7F19-1877B6D45AF4}"/>
              </a:ext>
            </a:extLst>
          </p:cNvPr>
          <p:cNvSpPr txBox="1"/>
          <p:nvPr/>
        </p:nvSpPr>
        <p:spPr>
          <a:xfrm>
            <a:off x="5970262" y="6193193"/>
            <a:ext cx="516575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主题：渲染管线、</a:t>
            </a:r>
            <a:r>
              <a:rPr lang="en-US" altLang="zh-CN" sz="2400" b="1" spc="0" dirty="0" err="1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400" b="1" spc="0" dirty="0">
                <a:solidFill>
                  <a:schemeClr val="bg1">
                    <a:lumMod val="9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组成、模板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289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165705"/>
            <a:ext cx="3514172" cy="3514172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883" y="3165705"/>
            <a:ext cx="2873310" cy="3514172"/>
          </a:xfrm>
          <a:prstGeom prst="rect">
            <a:avLst/>
          </a:prstGeom>
        </p:spPr>
      </p:pic>
      <p:sp>
        <p:nvSpPr>
          <p:cNvPr id="1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291522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28957" y="2597401"/>
            <a:ext cx="318308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54" y="3124403"/>
            <a:ext cx="2722450" cy="27224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17" y="3329588"/>
            <a:ext cx="2722450" cy="27224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40" y="5326456"/>
            <a:ext cx="3095047" cy="1356134"/>
          </a:xfrm>
          <a:prstGeom prst="rect">
            <a:avLst/>
          </a:prstGeom>
        </p:spPr>
      </p:pic>
      <p:pic>
        <p:nvPicPr>
          <p:cNvPr id="3073" name="Picture 1" descr="https://cdn.nlark.com/yuque/0/2022/png/25565329/1670307189187-9d17bdc1-7817-4c59-87d7-31ca016491c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57" y="3124402"/>
            <a:ext cx="5227920" cy="292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257386" y="3329588"/>
            <a:ext cx="293461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蓝色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绿色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红色</a:t>
            </a:r>
            <a:r>
              <a:rPr lang="en-US" altLang="zh-CN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77044" y="6118723"/>
            <a:ext cx="35149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切线和副切线的朝向与</a:t>
            </a:r>
            <a:r>
              <a:rPr lang="en-US" altLang="zh-CN" sz="18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有关</a:t>
            </a:r>
            <a:endParaRPr lang="en-US" altLang="zh-CN" sz="1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878557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597401"/>
            <a:ext cx="339054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420523"/>
            <a:ext cx="2770911" cy="28889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054" y="3233044"/>
            <a:ext cx="2959245" cy="739810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400165" y="5376404"/>
            <a:ext cx="339054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运用：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特效</a:t>
            </a: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上动下不动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下方为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，上方为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5084" y="2023313"/>
            <a:ext cx="2834886" cy="3353091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9515192" y="2331090"/>
            <a:ext cx="0" cy="9398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9803395" y="2331090"/>
            <a:ext cx="0" cy="9909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41064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6658162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顶点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着色器的传输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049" name="Picture 1" descr="https://cdn.nlark.com/yuque/0/2022/jpeg/25565329/1642647892013-e2f58f80-0bb7-4e93-9bd3-485c9ddb8965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750" y="3378328"/>
            <a:ext cx="2881689" cy="2357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cdn.nlark.com/yuque/0/2022/jpeg/25565329/1642648105163-7ac7749e-406b-4916-b9f1-556d37c1fdf1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3207770"/>
            <a:ext cx="3923848" cy="275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875788" y="619214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更改渲染状态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59290" y="6192150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 Call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72" y="1066145"/>
            <a:ext cx="4162366" cy="2008414"/>
          </a:xfrm>
          <a:prstGeom prst="rect">
            <a:avLst/>
          </a:prstGeom>
        </p:spPr>
      </p:pic>
      <p:pic>
        <p:nvPicPr>
          <p:cNvPr id="1026" name="Picture 2" descr="snipaste20220120_10531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02" y="3441030"/>
            <a:ext cx="3836988" cy="229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加载到显存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98568" y="6346036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6849400" y="6343088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733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2631351"/>
            <a:ext cx="7207824" cy="2737354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79159" y="2631351"/>
            <a:ext cx="3390542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能做啥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传递顶点信息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2182251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处理顶点信息：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顶点动画</a:t>
            </a: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改变顶点位置信息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" name="GIF-2023-1-28-19-59-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134" y="3518228"/>
            <a:ext cx="3733800" cy="21494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78" y="2331090"/>
            <a:ext cx="5949753" cy="3336613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821378" y="5891940"/>
            <a:ext cx="553679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对顶点数据中的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分量进行位移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174044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39993"/>
            <a:ext cx="439624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传递顶点信息：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最常用的形式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39773"/>
            <a:ext cx="6203658" cy="300711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38858" y="3528675"/>
            <a:ext cx="246974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最关键，必须存在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的顶点位置信息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6737026" y="3990340"/>
            <a:ext cx="1783532" cy="41955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7547915" y="5156027"/>
            <a:ext cx="1541763" cy="34473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162449" y="4966668"/>
            <a:ext cx="2616109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计算光照一般都会使用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是变换到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下的顶点法线和顶点位置信息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12358" y="2062755"/>
            <a:ext cx="439624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933175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350900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  <a:r>
              <a:rPr lang="zh-CN" altLang="en-US" sz="28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  <a:endParaRPr lang="en-US" altLang="zh-CN" sz="28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134" y="3266572"/>
            <a:ext cx="3481579" cy="346015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861" y="3719608"/>
            <a:ext cx="6203658" cy="3007117"/>
          </a:xfrm>
          <a:prstGeom prst="rect">
            <a:avLst/>
          </a:prstGeom>
        </p:spPr>
      </p:pic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230861" y="2395791"/>
            <a:ext cx="5728605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顶点输入数据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顶点着色器名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顶点输出数据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结构体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r>
              <a:rPr lang="en-US" altLang="zh-CN" sz="1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vertexToFragment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273" y="1404632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273" y="3253484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v2f</a:t>
            </a:r>
          </a:p>
        </p:txBody>
      </p: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779798" y="2329058"/>
            <a:ext cx="162124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vert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0623896" y="182846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623896" y="2759945"/>
            <a:ext cx="0" cy="42197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383653" y="1875930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369632" y="2833115"/>
            <a:ext cx="16212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传出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599906" y="691403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顶点数据通过语义获得，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将其用变量储存在结构体中，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在顶点着色器中修改变量，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最终使用语义将其传出顶点着色器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4016121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5035958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76382" y="2509159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语义是由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Mesh Render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组件提供的</a:t>
            </a:r>
            <a:b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调用</a:t>
            </a:r>
            <a:r>
              <a:rPr lang="en-US" altLang="zh-CN" sz="240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DrawCall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就会发送给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</a:p>
        </p:txBody>
      </p:sp>
      <p:sp>
        <p:nvSpPr>
          <p:cNvPr id="4" name="矩形 3"/>
          <p:cNvSpPr/>
          <p:nvPr/>
        </p:nvSpPr>
        <p:spPr>
          <a:xfrm>
            <a:off x="1324449" y="3518225"/>
            <a:ext cx="7806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i="1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输入和输出变量需要通过语义来表明 其“意图”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63579" y="4400088"/>
            <a:ext cx="3572379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顶点输入输入语义：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633" y="4286422"/>
            <a:ext cx="3655497" cy="1633897"/>
          </a:xfrm>
          <a:prstGeom prst="rect">
            <a:avLst/>
          </a:prstGeom>
        </p:spPr>
      </p:pic>
      <p:cxnSp>
        <p:nvCxnSpPr>
          <p:cNvPr id="36" name="直接箭头连接符 35"/>
          <p:cNvCxnSpPr/>
          <p:nvPr/>
        </p:nvCxnSpPr>
        <p:spPr>
          <a:xfrm>
            <a:off x="7787228" y="5045685"/>
            <a:ext cx="1700803" cy="72693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144000" y="5799136"/>
            <a:ext cx="29204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UnityCG.cginc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</p:spTree>
    <p:extLst>
      <p:ext uri="{BB962C8B-B14F-4D97-AF65-F5344CB8AC3E}">
        <p14:creationId xmlns:p14="http://schemas.microsoft.com/office/powerpoint/2010/main" val="3239597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5043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SV_POSITION---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裁剪空间位置输出</a:t>
            </a:r>
            <a:endParaRPr lang="en-US" altLang="zh-CN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32" y="2597400"/>
            <a:ext cx="4488241" cy="3884441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661394"/>
            <a:ext cx="425889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简单理解：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我需要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最终用于输出的顶点位置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所以需要通过对</a:t>
            </a:r>
            <a:r>
              <a:rPr lang="zh-CN" altLang="en-US" sz="2000" spc="0" dirty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下的顶点位置进行矩阵变换获得需要的内容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92D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下的顶点位置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843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1875568" y="1174072"/>
            <a:ext cx="609600" cy="998662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2183606" y="1659731"/>
            <a:ext cx="455408" cy="395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3" name="iSHEJI-4">
            <a:extLst>
              <a:ext uri="{FF2B5EF4-FFF2-40B4-BE49-F238E27FC236}">
                <a16:creationId xmlns:a16="http://schemas.microsoft.com/office/drawing/2014/main" id="{519CCD01-8B55-9F47-49E8-EB94BDA9B143}"/>
              </a:ext>
            </a:extLst>
          </p:cNvPr>
          <p:cNvSpPr/>
          <p:nvPr/>
        </p:nvSpPr>
        <p:spPr>
          <a:xfrm>
            <a:off x="2293819" y="2868114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4" y="2929669"/>
            <a:ext cx="278401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28" name="iSHEJI-13">
            <a:extLst>
              <a:ext uri="{FF2B5EF4-FFF2-40B4-BE49-F238E27FC236}">
                <a16:creationId xmlns:a16="http://schemas.microsoft.com/office/drawing/2014/main" id="{5E5E03D1-6CAB-EC36-48E7-8C089D23861A}"/>
              </a:ext>
            </a:extLst>
          </p:cNvPr>
          <p:cNvSpPr/>
          <p:nvPr/>
        </p:nvSpPr>
        <p:spPr>
          <a:xfrm>
            <a:off x="2293819" y="3540689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214502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1" name="iSHEJI-16">
            <a:extLst>
              <a:ext uri="{FF2B5EF4-FFF2-40B4-BE49-F238E27FC236}">
                <a16:creationId xmlns:a16="http://schemas.microsoft.com/office/drawing/2014/main" id="{7BBD72A9-5114-8E4C-5410-B493E568AA35}"/>
              </a:ext>
            </a:extLst>
          </p:cNvPr>
          <p:cNvSpPr/>
          <p:nvPr/>
        </p:nvSpPr>
        <p:spPr>
          <a:xfrm>
            <a:off x="5265265" y="1406834"/>
            <a:ext cx="2354778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3" name="iSHEJI-17">
            <a:extLst>
              <a:ext uri="{FF2B5EF4-FFF2-40B4-BE49-F238E27FC236}">
                <a16:creationId xmlns:a16="http://schemas.microsoft.com/office/drawing/2014/main" id="{BB951A73-D8B7-1D78-3A36-BB10BEF720A5}"/>
              </a:ext>
            </a:extLst>
          </p:cNvPr>
          <p:cNvSpPr/>
          <p:nvPr/>
        </p:nvSpPr>
        <p:spPr>
          <a:xfrm>
            <a:off x="2142190" y="1529945"/>
            <a:ext cx="3081659" cy="6771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C</a:t>
            </a:r>
            <a:r>
              <a:rPr lang="en-US" altLang="zh-CN" sz="4400" dirty="0">
                <a:solidFill>
                  <a:schemeClr val="tx1"/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atalogue</a:t>
            </a:r>
            <a:endParaRPr lang="zh-CN" altLang="en-US" sz="3200" dirty="0">
              <a:solidFill>
                <a:schemeClr val="tx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1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3602244"/>
            <a:ext cx="357166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276057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4888315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4.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3" y="4949870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9" name="iSHEJI-14">
            <a:extLst>
              <a:ext uri="{FF2B5EF4-FFF2-40B4-BE49-F238E27FC236}">
                <a16:creationId xmlns:a16="http://schemas.microsoft.com/office/drawing/2014/main" id="{19BD378E-9994-29CE-A0A2-D2455449D86B}"/>
              </a:ext>
            </a:extLst>
          </p:cNvPr>
          <p:cNvSpPr/>
          <p:nvPr/>
        </p:nvSpPr>
        <p:spPr>
          <a:xfrm>
            <a:off x="2293819" y="5562127"/>
            <a:ext cx="382699" cy="5539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5.</a:t>
            </a:r>
            <a:endParaRPr lang="zh-CN" altLang="en-US" sz="3600" dirty="0">
              <a:solidFill>
                <a:schemeClr val="accent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74402" y="5623683"/>
            <a:ext cx="30284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097893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6571414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语义与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语义只能存放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[0,1]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之间的内容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语义什么都能存</a:t>
            </a:r>
            <a: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:</a:t>
            </a:r>
            <a:br>
              <a:rPr lang="en-US" altLang="zh-CN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float4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两组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float2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uv</a:t>
            </a: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放在一起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float3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wNormal</a:t>
            </a: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	float3x3 </a:t>
            </a:r>
            <a:r>
              <a:rPr lang="en-US" altLang="zh-CN" sz="20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tbn</a:t>
            </a:r>
            <a:endParaRPr lang="en-US" altLang="zh-CN" sz="20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01624" y="2577843"/>
            <a:ext cx="548416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语义其实是旧系统的内容，大部分现代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不关心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所以除了</a:t>
            </a:r>
            <a:r>
              <a:rPr lang="en-US" altLang="zh-CN" sz="24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需要使用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其他一律使用</a:t>
            </a:r>
            <a:r>
              <a:rPr lang="en-US" altLang="zh-CN" sz="24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</a:t>
            </a: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即可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47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插值器限制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073" name="Picture 1" descr="https://cdn.nlark.com/yuque/0/2022/png/25565329/1670467695050-d4e210a1-a47d-4df1-8795-abd590f8651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5" y="4459455"/>
            <a:ext cx="11508658" cy="149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558240" y="3804175"/>
            <a:ext cx="54841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插值器能少用就少用</a:t>
            </a:r>
            <a:endParaRPr lang="en-US" altLang="zh-CN" sz="24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1480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2" name="矩形 1"/>
          <p:cNvSpPr/>
          <p:nvPr/>
        </p:nvSpPr>
        <p:spPr>
          <a:xfrm>
            <a:off x="1361759" y="4034851"/>
            <a:ext cx="896322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</a:t>
            </a:r>
            <a:r>
              <a:rPr lang="en-US" altLang="zh-CN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TEXCOORD</a:t>
            </a:r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是可以的吗，那</a:t>
            </a:r>
            <a:r>
              <a:rPr lang="en-US" altLang="zh-CN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TEXCOORD0/1/2/3</a:t>
            </a:r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又是什么</a:t>
            </a:r>
            <a:endParaRPr lang="en-US" altLang="zh-CN" sz="240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可以认为是简写，等价于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TEXCOORD0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接下来按顺序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1/2/3/4…</a:t>
            </a:r>
          </a:p>
        </p:txBody>
      </p:sp>
    </p:spTree>
    <p:extLst>
      <p:ext uri="{BB962C8B-B14F-4D97-AF65-F5344CB8AC3E}">
        <p14:creationId xmlns:p14="http://schemas.microsoft.com/office/powerpoint/2010/main" val="2809753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10" y="3363153"/>
            <a:ext cx="4043289" cy="3220527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31009" y="2593711"/>
            <a:ext cx="286008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大部分情况只需要一个，也就是</a:t>
            </a:r>
            <a:r>
              <a:rPr lang="en-US" altLang="zh-CN" sz="20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，所以一般情况不需要片元输出结构体，只需要在片元着色器后加上语义即可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1009" y="4238206"/>
            <a:ext cx="3566148" cy="126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01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片元输出语义：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699255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颜色，输出屏幕片元颜色值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SV_TargetN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可以有多个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多渲染目标渲染技术，</a:t>
            </a:r>
            <a:r>
              <a:rPr lang="en-US" altLang="zh-CN" sz="20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MRT</a:t>
            </a:r>
          </a:p>
          <a:p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SV_Depth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返回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，输出片元着色器深度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5419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0834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Semantics</a:t>
            </a: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518227"/>
            <a:ext cx="35723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特殊语义：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361759" y="4034851"/>
            <a:ext cx="32128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VPOS---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屏幕空间像素位置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VFACE---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面对方向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 err="1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SV_VertexID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615323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725127"/>
            <a:ext cx="3572379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模型转世界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世界转观察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观察转裁剪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自动完成裁剪转屏幕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全部完成被称为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视图变换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074" name="Picture 2" descr="snipaste20220111_1510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13" y="2515591"/>
            <a:ext cx="6264305" cy="389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59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704343"/>
            <a:ext cx="7569063" cy="489541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Object---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物体空间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Clip---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裁剪空间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---SV_POSITION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接受顶点位置信息，使用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矩阵将其从物体空间转换到裁剪空间，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使用带有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语义的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接收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405975" y="6074386"/>
            <a:ext cx="383200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所有</a:t>
            </a:r>
            <a:r>
              <a:rPr lang="en-US" altLang="zh-CN" sz="28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都有这一句</a:t>
            </a:r>
            <a:endParaRPr lang="en-US" altLang="zh-CN" sz="28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2200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1005973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矩阵乘法操作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unity_ObjectToWorld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---M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矩阵，物体到世界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所以顶点位置信息从物体空间转换到世界空间，然后用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wPos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变量接收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UnityObjectToWorldNormal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()---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将法线转到世界空间的函数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其中多进行了</a:t>
            </a: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非均匀缩放的处理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586882"/>
            <a:ext cx="7759796" cy="72446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01624" y="152479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问题：用什么接收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75" y="1985157"/>
            <a:ext cx="4127130" cy="724058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321040" y="2770770"/>
            <a:ext cx="33754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维度根据变量自身而定</a:t>
            </a:r>
            <a:endParaRPr lang="en-US" altLang="zh-CN" sz="24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0123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6895905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对顶点着色器中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所进行的操作的解释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392639"/>
            <a:ext cx="932821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简单地传递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821771"/>
            <a:ext cx="2704022" cy="47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36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省流：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34470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是在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上执行的程序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一般程序在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执行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为我们提供了一定的控制，可以修改部分</a:t>
            </a: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中的内容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也就是</a:t>
            </a:r>
            <a:r>
              <a:rPr lang="en-US" altLang="zh-CN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是渲染管线的一层封装，我们可以在其中进行一定的操作</a:t>
            </a:r>
            <a:endParaRPr lang="en-US" altLang="zh-CN" sz="2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iSHEJI-5">
            <a:extLst>
              <a:ext uri="{FF2B5EF4-FFF2-40B4-BE49-F238E27FC236}">
                <a16:creationId xmlns:a16="http://schemas.microsoft.com/office/drawing/2014/main" id="{CD445388-9451-CD1C-C939-AEC268305062}"/>
              </a:ext>
            </a:extLst>
          </p:cNvPr>
          <p:cNvSpPr txBox="1"/>
          <p:nvPr/>
        </p:nvSpPr>
        <p:spPr>
          <a:xfrm>
            <a:off x="6201624" y="5879923"/>
            <a:ext cx="527817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我们使用的叫</a:t>
            </a:r>
            <a:r>
              <a:rPr lang="en-US" altLang="zh-CN" sz="2800" b="1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ShaderLab</a:t>
            </a:r>
            <a:endParaRPr lang="zh-CN" altLang="en-US" sz="2800" b="1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318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snipaste20220120_11313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668" y="2862235"/>
            <a:ext cx="5273594" cy="228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3876712" y="5205860"/>
            <a:ext cx="443696" cy="61772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7887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100" name="Picture 4" descr="snipaste20220120_1141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38940"/>
            <a:ext cx="7620000" cy="2181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裁剪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29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228012" y="61891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191214" y="6192149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v.vertex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164826" y="6343087"/>
            <a:ext cx="1508444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5796629" y="6343087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33602" y="5878472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96628" y="587847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一定的操作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不可编程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126357" y="604303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5796628" y="5096384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81261" y="5223820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屏幕映射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8194" name="Picture 2" descr="snipaste20220120_1146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798" y="2730577"/>
            <a:ext cx="5339969" cy="22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813650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进入光栅化阶段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0642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3461773" y="5087446"/>
            <a:ext cx="457275" cy="70586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42" name="Picture 2" descr="snipaste20220111_1506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88" y="2821926"/>
            <a:ext cx="5704520" cy="21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1895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62964" y="6050749"/>
            <a:ext cx="197361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屏幕上的信息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20272" y="5844682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三角形遍历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90828" y="6050750"/>
            <a:ext cx="27739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屏幕空间顶点位置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screenPos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6936576" y="5193792"/>
            <a:ext cx="1040972" cy="58166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827334" y="5844683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三角形设置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图元装配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81744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1266" name="Picture 2" descr="snipaste20220120_1221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88" y="2700422"/>
            <a:ext cx="5181884" cy="26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872772" y="3246189"/>
            <a:ext cx="431514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不只有深度信息，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同样可以有位置信息、顶点色信息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···</a:t>
            </a:r>
          </a:p>
        </p:txBody>
      </p:sp>
    </p:spTree>
    <p:extLst>
      <p:ext uri="{BB962C8B-B14F-4D97-AF65-F5344CB8AC3E}">
        <p14:creationId xmlns:p14="http://schemas.microsoft.com/office/powerpoint/2010/main" val="1839659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4338" name="Picture 2" descr="snipaste20220111_15035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03" y="2821850"/>
            <a:ext cx="6337098" cy="238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直接箭头连接符 30"/>
          <p:cNvCxnSpPr/>
          <p:nvPr/>
        </p:nvCxnSpPr>
        <p:spPr>
          <a:xfrm flipV="1">
            <a:off x="3976052" y="5268782"/>
            <a:ext cx="751396" cy="55001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879236" y="3259626"/>
            <a:ext cx="224901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得到的是</a:t>
            </a:r>
            <a:r>
              <a:rPr lang="zh-CN" altLang="en-US" sz="2000" u="sng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b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如：某一个片元的颜色为红色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(1,0,0)</a:t>
            </a:r>
          </a:p>
        </p:txBody>
      </p:sp>
    </p:spTree>
    <p:extLst>
      <p:ext uri="{BB962C8B-B14F-4D97-AF65-F5344CB8AC3E}">
        <p14:creationId xmlns:p14="http://schemas.microsoft.com/office/powerpoint/2010/main" val="14229310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970311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到</a:t>
            </a:r>
            <a:b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</a:b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Wingdings" panose="05000000000000000000" pitchFamily="2" charset="2"/>
              </a:rPr>
              <a:t>片元着色器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的传输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r>
              <a:rPr lang="en-US" altLang="zh-CN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976420" y="6180051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002808" y="6327646"/>
            <a:ext cx="209040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7040213" y="6318500"/>
            <a:ext cx="2515267" cy="1544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4996763" y="5055877"/>
            <a:ext cx="973244" cy="9855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329087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FF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614129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片元信息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631457" y="5231260"/>
            <a:ext cx="533277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抗锯齿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可能是在逐片元操作后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没搞清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))</a:t>
            </a:r>
          </a:p>
        </p:txBody>
      </p:sp>
      <p:pic>
        <p:nvPicPr>
          <p:cNvPr id="12294" name="Picture 6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245" y="3514754"/>
            <a:ext cx="5668966" cy="136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921341" y="3773143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MSAA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SSAA</a:t>
            </a:r>
          </a:p>
        </p:txBody>
      </p:sp>
      <p:sp>
        <p:nvSpPr>
          <p:cNvPr id="2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29196" y="5570188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光栅化阶段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516778" y="5898441"/>
            <a:ext cx="26341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28872" y="6150856"/>
            <a:ext cx="197361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片元颜色值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1669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709215"/>
            <a:ext cx="437242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最简输出：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fixed4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507682" y="4766301"/>
            <a:ext cx="357237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xyzw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对应着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rgba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有：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p.x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等价于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p.r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162416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x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---R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y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---G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b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---B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b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w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分量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---A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796" y="3286707"/>
            <a:ext cx="1772263" cy="34958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560" y="3245357"/>
            <a:ext cx="5820294" cy="2155081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97154" y="5570376"/>
            <a:ext cx="35723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特殊操作：以下两者等价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99" y="5888028"/>
            <a:ext cx="3268376" cy="605678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H="1" flipV="1">
            <a:off x="9308592" y="2628039"/>
            <a:ext cx="762528" cy="102412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983715" y="2228344"/>
            <a:ext cx="5900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8983715" y="5134858"/>
            <a:ext cx="191494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0460539" y="5134858"/>
            <a:ext cx="292805" cy="97481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636922" y="6164917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415526" y="6164916"/>
            <a:ext cx="88508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3877056" y="3140102"/>
            <a:ext cx="1991738" cy="585366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49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365492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输出：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3" name="矩形 12"/>
          <p:cNvSpPr/>
          <p:nvPr/>
        </p:nvSpPr>
        <p:spPr>
          <a:xfrm>
            <a:off x="1425134" y="3332787"/>
            <a:ext cx="20120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计算光照向量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</a:t>
            </a:r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Lambert</a:t>
            </a:r>
          </a:p>
          <a:p>
            <a:r>
              <a:rPr lang="en-US" altLang="zh-CN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r>
              <a:rPr lang="zh-CN" altLang="en-US" sz="20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输出</a:t>
            </a:r>
            <a:endParaRPr lang="en-US" altLang="zh-CN" sz="20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23" y="3962976"/>
            <a:ext cx="8214360" cy="2220628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61634" y="5566421"/>
            <a:ext cx="263413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注意：光照向量一般都需要</a:t>
            </a:r>
            <a:r>
              <a:rPr lang="en-US" altLang="zh-CN" sz="2000" spc="0" dirty="0">
                <a:solidFill>
                  <a:srgbClr val="FF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normalize()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640" y="716652"/>
            <a:ext cx="1670151" cy="291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04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5" y="2709215"/>
            <a:ext cx="1875849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有四个：</a:t>
            </a:r>
            <a:b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3300984" y="3155825"/>
            <a:ext cx="36576" cy="17727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70086" y="6139362"/>
            <a:ext cx="399725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最终输出到</a:t>
            </a: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颜色缓冲区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945018" y="3155825"/>
            <a:ext cx="8023665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准备和下一个</a:t>
            </a:r>
            <a:r>
              <a:rPr lang="en-US" altLang="zh-CN" sz="2000" spc="0" dirty="0" err="1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的输出进行混合：</a:t>
            </a:r>
            <a:br>
              <a:rPr lang="en-US" altLang="zh-CN" sz="2000" spc="0" dirty="0">
                <a:solidFill>
                  <a:srgbClr val="0070C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一个场景：蓝天，前面是树，树前面有个人</a:t>
            </a:r>
            <a:b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先渲染蓝天，完毕后颜色缓冲区全是蓝色，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再渲染树，通过逐片元操作判断是否替换颜色或者混合颜色，正常来说应该是有树的地方是树的颜色，没树的地方还是蓝色，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同理，人挡住树的地方是人的颜色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如果人拿着半透明物体，那么该物体的颜色就会和前面得到的颜色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在颜色缓冲区中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进行混合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4442717" y="5705087"/>
            <a:ext cx="359664" cy="32987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3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211C398A-6775-9506-4846-29401A38B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1588823"/>
            <a:ext cx="8825558" cy="496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SHEJI-8">
            <a:extLst>
              <a:ext uri="{FF2B5EF4-FFF2-40B4-BE49-F238E27FC236}">
                <a16:creationId xmlns:a16="http://schemas.microsoft.com/office/drawing/2014/main" id="{640B5B4B-D888-2BB5-65A5-3BDDC6B5D36E}"/>
              </a:ext>
            </a:extLst>
          </p:cNvPr>
          <p:cNvSpPr txBox="1"/>
          <p:nvPr/>
        </p:nvSpPr>
        <p:spPr>
          <a:xfrm>
            <a:off x="7536331" y="1588823"/>
            <a:ext cx="336402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Ben Cloward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的频道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14874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12777" y="5923312"/>
            <a:ext cx="2645188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透明度测试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剔除操作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法线剔除、面裁切</a:t>
            </a:r>
            <a:r>
              <a:rPr lang="en-US" altLang="zh-CN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06" y="2659035"/>
            <a:ext cx="3199131" cy="30963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570" y="2871204"/>
            <a:ext cx="2949196" cy="29034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203" y="1641662"/>
            <a:ext cx="2865368" cy="1417443"/>
          </a:xfrm>
          <a:prstGeom prst="rect">
            <a:avLst/>
          </a:prstGeom>
        </p:spPr>
      </p:pic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232345" y="5928884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035" y="2659034"/>
            <a:ext cx="3132436" cy="3096347"/>
          </a:xfrm>
          <a:prstGeom prst="rect">
            <a:avLst/>
          </a:prstGeom>
        </p:spPr>
      </p:pic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594946" y="5923312"/>
            <a:ext cx="275564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StencilTest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241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4534224" y="5657719"/>
            <a:ext cx="26451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</a:p>
          <a:p>
            <a:pPr lvl="0" algn="ctr">
              <a:defRPr/>
            </a:pPr>
            <a:r>
              <a:rPr lang="zh-CN" altLang="en-US" sz="16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半透明、特效常用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8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2607444"/>
            <a:ext cx="4282811" cy="27739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556" y="2607444"/>
            <a:ext cx="2369585" cy="277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9103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大框架：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100879"/>
            <a:ext cx="5982100" cy="3171905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 flipV="1">
            <a:off x="4703696" y="2515916"/>
            <a:ext cx="1517904" cy="59385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667073" y="2258686"/>
            <a:ext cx="26451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endParaRPr lang="en-US" altLang="zh-CN" sz="16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983" y="1534011"/>
            <a:ext cx="4580550" cy="689420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V="1">
            <a:off x="3883171" y="5193792"/>
            <a:ext cx="4172693" cy="5760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8405689" y="4793682"/>
            <a:ext cx="264518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备用</a:t>
            </a:r>
            <a:r>
              <a:rPr lang="en-US" altLang="zh-CN" sz="2000" spc="0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当所有</a:t>
            </a: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都不支持当前硬件时调用</a:t>
            </a:r>
            <a:endParaRPr lang="en-US" altLang="zh-CN" sz="12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747102" y="3644042"/>
            <a:ext cx="387543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一般来说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Off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就没有阴影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因为没有添加相应的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 algn="ctr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但是使用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Fallback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就有可能能调用到</a:t>
            </a: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747102" y="5811119"/>
            <a:ext cx="1820351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还可以有：</a:t>
            </a:r>
            <a:r>
              <a:rPr lang="en-US" altLang="zh-CN" sz="20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CustomEditorCategory</a:t>
            </a:r>
            <a:endParaRPr lang="en-US" altLang="zh-CN" sz="12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0809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属性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</a:p>
        </p:txBody>
      </p:sp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86757" y="5085076"/>
            <a:ext cx="540524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关键部分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可以认为是一个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5085076"/>
            <a:ext cx="38754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内部第一句</a:t>
            </a: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134" y="3088802"/>
            <a:ext cx="4162947" cy="1959608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>
            <a:off x="3154680" y="4469534"/>
            <a:ext cx="3502152" cy="84294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525557" y="5917180"/>
            <a:ext cx="2944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dirty="0" err="1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可以有多个，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根据</a:t>
            </a:r>
            <a:r>
              <a:rPr lang="en-US" altLang="zh-CN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zh-CN" altLang="en-US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985380" y="1229944"/>
            <a:ext cx="1945790" cy="3554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类型有：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Integer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Float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Range()---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2DArrary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3D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</a:t>
            </a:r>
          </a:p>
          <a:p>
            <a:pPr lvl="0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CubeArrary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Vector---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11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696" y="461591"/>
            <a:ext cx="5521659" cy="54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876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854" y="2542075"/>
            <a:ext cx="2999769" cy="3739296"/>
          </a:xfrm>
          <a:prstGeom prst="rect">
            <a:avLst/>
          </a:prstGeom>
        </p:spPr>
      </p:pic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1694329" y="3395899"/>
            <a:ext cx="1846730" cy="52201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465294" y="3711072"/>
            <a:ext cx="1560391" cy="799665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04377" y="3850366"/>
            <a:ext cx="171887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两个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</a:p>
          <a:p>
            <a:pPr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5167903" y="3884153"/>
            <a:ext cx="2541245" cy="8671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903473" y="3356964"/>
            <a:ext cx="4174431" cy="20928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algn="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命令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渲染状态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    </a:t>
            </a: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4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基本上就是</a:t>
            </a:r>
            <a:r>
              <a:rPr lang="zh-CN" altLang="en-US" sz="1800" u="sng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设置的地方，常用的有： </a:t>
            </a:r>
            <a:r>
              <a:rPr lang="en-US" altLang="zh-CN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  	         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Cull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剔除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ZTest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深度测试</a:t>
            </a:r>
            <a:b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ZWrite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深度写入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Stencil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模板测试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Blend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混合模式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r">
              <a:defRPr/>
            </a:pPr>
            <a:r>
              <a:rPr lang="en-US" altLang="zh-CN" sz="16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ColorMask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颜色遮罩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5"/>
          <a:srcRect l="31230" t="3924" r="25940" b="50282"/>
          <a:stretch/>
        </p:blipFill>
        <p:spPr>
          <a:xfrm>
            <a:off x="6938182" y="615506"/>
            <a:ext cx="3874322" cy="1954306"/>
          </a:xfrm>
          <a:prstGeom prst="rect">
            <a:avLst/>
          </a:prstGeom>
        </p:spPr>
      </p:pic>
      <p:cxnSp>
        <p:nvCxnSpPr>
          <p:cNvPr id="42" name="直接箭头连接符 41"/>
          <p:cNvCxnSpPr/>
          <p:nvPr/>
        </p:nvCxnSpPr>
        <p:spPr>
          <a:xfrm flipV="1">
            <a:off x="5418800" y="2246374"/>
            <a:ext cx="704094" cy="161444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167903" y="1661599"/>
            <a:ext cx="1909982" cy="5847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9110" y="4613029"/>
            <a:ext cx="1510033" cy="1668342"/>
          </a:xfrm>
          <a:prstGeom prst="rect">
            <a:avLst/>
          </a:prstGeom>
        </p:spPr>
      </p:pic>
      <p:cxnSp>
        <p:nvCxnSpPr>
          <p:cNvPr id="49" name="直接箭头连接符 48"/>
          <p:cNvCxnSpPr/>
          <p:nvPr/>
        </p:nvCxnSpPr>
        <p:spPr>
          <a:xfrm flipH="1">
            <a:off x="1337966" y="5447200"/>
            <a:ext cx="725148" cy="40578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24592" y="5895402"/>
            <a:ext cx="3901093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8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计算量的评估方式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5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33825" y="4831647"/>
            <a:ext cx="129729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不是渲染网格的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LOD</a:t>
            </a: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4978987" y="5470249"/>
            <a:ext cx="1959195" cy="110693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838246" y="5288554"/>
            <a:ext cx="2153354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8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6"/>
              </a:rPr>
              <a:t>官方文档链接</a:t>
            </a:r>
            <a:endParaRPr lang="en-US" altLang="zh-CN" sz="18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着色器程序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(CGPROGRAM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  <a:p>
            <a:pPr lvl="0" algn="ctr"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可选</a:t>
            </a: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</a:t>
            </a:r>
          </a:p>
        </p:txBody>
      </p:sp>
      <p:sp>
        <p:nvSpPr>
          <p:cNvPr id="6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034841" y="6402099"/>
            <a:ext cx="267430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可以有</a:t>
            </a:r>
            <a:r>
              <a:rPr lang="en-US" altLang="zh-CN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16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16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4112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</a:t>
            </a:r>
            <a:r>
              <a:rPr lang="zh-CN" altLang="en-US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</a:t>
            </a:r>
            <a:r>
              <a:rPr lang="en-US" altLang="zh-CN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</a:t>
            </a:r>
            <a:r>
              <a:rPr lang="zh-CN" altLang="en-US" sz="24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的区别</a:t>
            </a:r>
            <a:endParaRPr lang="en-US" altLang="zh-CN" sz="24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3066567"/>
            <a:ext cx="7288560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从构成上理解：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是父级，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是子级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那么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应该用于所有的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而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Tags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应该用于它自己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9704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3693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让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Unity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确定怎么执行该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		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默认值“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Always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”，因为没有，所以在没有任何光照或阴影的情况下渲染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常用的有：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ForwardAdd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/Deferred/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ShadowCaster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        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前向渲染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	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延迟渲染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阴影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PassFlags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只提供主方向光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环境光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光照探灯，不提供非重要光源的顶点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球谐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只有一个值“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OnlyDirectional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”，用于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ForwardBase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RequireOptions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---Pass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QualitySettings.softVegetation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为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enabled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时启用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091" y="2210637"/>
            <a:ext cx="3463660" cy="915581"/>
          </a:xfrm>
          <a:prstGeom prst="rect">
            <a:avLst/>
          </a:prstGeom>
        </p:spPr>
      </p:pic>
      <p:sp>
        <p:nvSpPr>
          <p:cNvPr id="1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9332258" y="3145461"/>
            <a:ext cx="23510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不是这个</a:t>
            </a:r>
            <a:r>
              <a:rPr lang="en-US" altLang="zh-CN" sz="2000" spc="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LightMode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0592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6" y="3238427"/>
            <a:ext cx="9872443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RenderPipeline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兼容性，单独的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不添加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ForceNoShadowCasting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</a:t>
            </a:r>
            <a:b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这意味着本应该能接收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投射阴影的</a:t>
            </a: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在开启后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强制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不能接收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投射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DisableBatching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是否关闭批处理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Billboard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效果中需要添加：对于使用同一个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的物体，本应该是会一起处理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合批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，但是它们所在的物体空间都不相同，不能进行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IgnoreProjector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是否忽略投射器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只有</a:t>
            </a:r>
            <a:r>
              <a:rPr lang="en-US" altLang="zh-CN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b="49683"/>
          <a:stretch/>
        </p:blipFill>
        <p:spPr>
          <a:xfrm>
            <a:off x="5665694" y="5810947"/>
            <a:ext cx="2886636" cy="867759"/>
          </a:xfrm>
          <a:prstGeom prst="rect">
            <a:avLst/>
          </a:prstGeom>
        </p:spPr>
      </p:pic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740403" y="1051588"/>
            <a:ext cx="531712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PreviewType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Inspector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中显示的形状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Sphere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Plane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、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Skybox</a:t>
            </a: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773" y="1421416"/>
            <a:ext cx="1925756" cy="1351733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206569" y="2776762"/>
            <a:ext cx="301319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还有</a:t>
            </a: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CanUseSpriteAtlas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，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Sprite Packer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已弃用，所以应该不会使用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97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05926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Queue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渲染队列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Background---1000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Geometry---2000    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默认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AlphaTest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---2450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Transparent---3000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Overlay---4000</a:t>
            </a: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值越小，越先渲染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885544" y="5238974"/>
            <a:ext cx="2986303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要注意：</a:t>
            </a:r>
            <a:b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0-2500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是不透明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Opaque</a:t>
            </a:r>
          </a:p>
          <a:p>
            <a:pPr lvl="0">
              <a:defRPr/>
            </a:pP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2500-5000</a:t>
            </a: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是透明</a:t>
            </a:r>
            <a:r>
              <a:rPr lang="en-US" altLang="zh-CN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Alpha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不透明从前到后渲染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透明从后到前渲染</a:t>
            </a:r>
            <a:endParaRPr lang="en-US" altLang="zh-CN" sz="2000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62003" y="321210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可以这么写：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65" y="3190720"/>
            <a:ext cx="3821168" cy="3291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353133" y="286441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不要打空格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637" y="3736984"/>
            <a:ext cx="3823396" cy="945716"/>
          </a:xfrm>
          <a:prstGeom prst="rect">
            <a:avLst/>
          </a:prstGeom>
        </p:spPr>
      </p:pic>
      <p:sp>
        <p:nvSpPr>
          <p:cNvPr id="1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5762003" y="3735327"/>
            <a:ext cx="30592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错误写法：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9399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 err="1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 Tags       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3"/>
              </a:rPr>
              <a:t>官方文档链接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3238427"/>
            <a:ext cx="39647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渲染类型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通过该标签进行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着色器替换技术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157" y="4004254"/>
            <a:ext cx="5794144" cy="2593769"/>
          </a:xfrm>
          <a:prstGeom prst="rect">
            <a:avLst/>
          </a:prstGeom>
        </p:spPr>
      </p:pic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6201623" y="5301138"/>
            <a:ext cx="435128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Camera.RenderWithShader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0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Camera.SetReplacementShader</a:t>
            </a:r>
            <a:endParaRPr lang="en-US" altLang="zh-CN" sz="20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可以进行替换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839106" y="2756514"/>
            <a:ext cx="425428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一个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RenderType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=“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MyShader</a:t>
            </a:r>
            <a:r>
              <a:rPr lang="en-US" altLang="zh-CN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</a:p>
          <a:p>
            <a:pPr lvl="0">
              <a:defRPr/>
            </a:pP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通过脚本可以将所有带有此标签的</a:t>
            </a:r>
            <a:r>
              <a:rPr lang="en-US" altLang="zh-CN" sz="2000" spc="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2000" spc="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进行替换</a:t>
            </a:r>
            <a:endParaRPr lang="en-US" altLang="zh-CN" sz="2000" spc="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40384" y="4177386"/>
            <a:ext cx="36477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内置着色器标签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094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660" y="1449227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最简化的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7164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0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的组成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95929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CGINCLUDE</a:t>
            </a: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段</a:t>
            </a: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-308310" y="3205453"/>
            <a:ext cx="3964702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#pragma+#include</a:t>
            </a: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变量声明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↓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792" y="163325"/>
            <a:ext cx="3531366" cy="6694675"/>
          </a:xfrm>
          <a:prstGeom prst="rect">
            <a:avLst/>
          </a:prstGeom>
        </p:spPr>
      </p:pic>
      <p:cxnSp>
        <p:nvCxnSpPr>
          <p:cNvPr id="15" name="直接箭头连接符 14"/>
          <p:cNvCxnSpPr/>
          <p:nvPr/>
        </p:nvCxnSpPr>
        <p:spPr>
          <a:xfrm flipH="1" flipV="1">
            <a:off x="6612431" y="431577"/>
            <a:ext cx="840431" cy="121639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5544844" y="245285"/>
            <a:ext cx="1210588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一定有</a:t>
            </a:r>
            <a:endParaRPr lang="en-US" altLang="zh-CN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名字可以改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需要对应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5378696" y="1033542"/>
            <a:ext cx="2025486" cy="133297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3700400" y="2255971"/>
            <a:ext cx="3759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#include 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“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Lighting.cginc</a:t>
            </a:r>
            <a:r>
              <a:rPr lang="zh-CN" altLang="en-US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”</a:t>
            </a:r>
            <a:endParaRPr lang="en-US" altLang="zh-CN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en-US" altLang="zh-CN" sz="1600" dirty="0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#pragma </a:t>
            </a:r>
            <a:r>
              <a:rPr lang="en-US" altLang="zh-CN" sz="1600" dirty="0" err="1">
                <a:solidFill>
                  <a:schemeClr val="accent2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multi_compile_fwdbase</a:t>
            </a:r>
            <a:endParaRPr lang="zh-CN" altLang="en-US" sz="1600" dirty="0">
              <a:solidFill>
                <a:schemeClr val="accent2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329698" y="4054908"/>
            <a:ext cx="1139017" cy="572842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2571605" y="4709840"/>
            <a:ext cx="53215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可以认为是全局变量，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中有，这里也有，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有了在顶点</a:t>
            </a:r>
            <a:r>
              <a:rPr lang="en-US" altLang="zh-CN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6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片元着色器中才能得到值</a:t>
            </a:r>
            <a:endParaRPr lang="en-US" altLang="zh-CN" sz="16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注意：在</a:t>
            </a:r>
            <a:r>
              <a:rPr lang="en-US" altLang="zh-CN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Properties</a:t>
            </a:r>
            <a:r>
              <a:rPr lang="zh-CN" altLang="en-US" sz="16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中可以没有，可以从脚本中传入</a:t>
            </a:r>
          </a:p>
        </p:txBody>
      </p:sp>
    </p:spTree>
    <p:extLst>
      <p:ext uri="{BB962C8B-B14F-4D97-AF65-F5344CB8AC3E}">
        <p14:creationId xmlns:p14="http://schemas.microsoft.com/office/powerpoint/2010/main" val="2428308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第一个</a:t>
            </a:r>
            <a:r>
              <a:rPr lang="en-US" altLang="zh-CN" sz="5400" spc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endParaRPr lang="zh-CN" altLang="en-US" sz="5400" spc="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766" y="1476066"/>
            <a:ext cx="9020842" cy="504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33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005616" y="4276902"/>
            <a:ext cx="205296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可变颜色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(Properties)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701282"/>
            <a:ext cx="4418277" cy="2462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417" y="1701282"/>
            <a:ext cx="4364938" cy="2462436"/>
          </a:xfrm>
          <a:prstGeom prst="rect">
            <a:avLst/>
          </a:prstGeom>
        </p:spPr>
      </p:pic>
      <p:sp>
        <p:nvSpPr>
          <p:cNvPr id="1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691404" y="4276902"/>
            <a:ext cx="205296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 algn="ctr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反色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6882" y="5760720"/>
            <a:ext cx="6918938" cy="50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08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总结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怎么写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401723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在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BRP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中，渲染管线大致为：</a:t>
            </a:r>
            <a:b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05157" y="3280739"/>
            <a:ext cx="2669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CPU</a:t>
            </a: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端的顶点数据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4169664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169664" y="2968504"/>
            <a:ext cx="747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GPU</a:t>
            </a: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端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7213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895680" y="3511571"/>
            <a:ext cx="907280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41451" y="32807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8703225" y="3874283"/>
            <a:ext cx="0" cy="88059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720612" y="2920214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一定的处理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自动</a:t>
            </a:r>
            <a:r>
              <a:rPr lang="en-US" altLang="zh-CN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6" name="矩形 25"/>
          <p:cNvSpPr/>
          <p:nvPr/>
        </p:nvSpPr>
        <p:spPr>
          <a:xfrm>
            <a:off x="6201624" y="2603630"/>
            <a:ext cx="24080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不考虑曲面细分</a:t>
            </a:r>
            <a:r>
              <a:rPr lang="en-US" altLang="zh-CN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/</a:t>
            </a:r>
            <a:r>
              <a:rPr lang="zh-CN" altLang="en-US" sz="1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几何着色器</a:t>
            </a:r>
            <a:endParaRPr lang="en-US" altLang="zh-CN" sz="1400" dirty="0"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724431" y="4886759"/>
            <a:ext cx="19575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颜色值</a:t>
            </a:r>
            <a:endParaRPr lang="en-US" altLang="zh-CN" sz="240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 algn="ctr">
              <a:defRPr/>
            </a:pP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存入缓冲区</a:t>
            </a:r>
            <a:r>
              <a:rPr lang="en-US" altLang="zh-CN" sz="2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</a:p>
        </p:txBody>
      </p:sp>
      <p:sp>
        <p:nvSpPr>
          <p:cNvPr id="29" name="矩形 28"/>
          <p:cNvSpPr/>
          <p:nvPr/>
        </p:nvSpPr>
        <p:spPr>
          <a:xfrm>
            <a:off x="8756610" y="4081531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逐片元操作</a:t>
            </a:r>
            <a:endParaRPr lang="en-US" altLang="zh-CN" sz="140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2610763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159357" y="4420657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</a:t>
            </a:r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5750219" y="3754278"/>
            <a:ext cx="129054" cy="654505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4387557" y="4435142"/>
            <a:ext cx="25081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40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顶点输出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传入下一阶段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必要的</a:t>
            </a:r>
            <a:r>
              <a:rPr lang="en-US" altLang="zh-CN" sz="1400" dirty="0" err="1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o.pos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使用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MVP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矩阵</a:t>
            </a:r>
          </a:p>
        </p:txBody>
      </p:sp>
      <p:cxnSp>
        <p:nvCxnSpPr>
          <p:cNvPr id="37" name="直接箭头连接符 36"/>
          <p:cNvCxnSpPr/>
          <p:nvPr/>
        </p:nvCxnSpPr>
        <p:spPr>
          <a:xfrm>
            <a:off x="9702825" y="4389308"/>
            <a:ext cx="547599" cy="36557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10026657" y="4764024"/>
            <a:ext cx="151676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存在于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SubShader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下或</a:t>
            </a:r>
            <a:endParaRPr lang="en-US" altLang="zh-CN" sz="140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  <p:sp>
        <p:nvSpPr>
          <p:cNvPr id="41" name="矩形 40"/>
          <p:cNvSpPr/>
          <p:nvPr/>
        </p:nvSpPr>
        <p:spPr>
          <a:xfrm>
            <a:off x="10386373" y="5409979"/>
            <a:ext cx="16568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我统一写在</a:t>
            </a:r>
            <a:r>
              <a:rPr lang="en-US" altLang="zh-CN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Pass</a:t>
            </a:r>
            <a:r>
              <a:rPr lang="zh-CN" altLang="en-US" sz="140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下</a:t>
            </a:r>
          </a:p>
        </p:txBody>
      </p:sp>
    </p:spTree>
    <p:extLst>
      <p:ext uri="{BB962C8B-B14F-4D97-AF65-F5344CB8AC3E}">
        <p14:creationId xmlns:p14="http://schemas.microsoft.com/office/powerpoint/2010/main" val="15023072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632152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顶点输入和顶点输出的名字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最好就是这些：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POSITION---vertex</a:t>
            </a: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SV_POSITION---</a:t>
            </a:r>
            <a:r>
              <a:rPr lang="en-US" altLang="zh-CN" sz="2400" spc="0" dirty="0" err="1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顶点输入变量名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---v</a:t>
            </a:r>
            <a:r>
              <a:rPr lang="en-US" altLang="zh-CN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918" y="4093457"/>
            <a:ext cx="3026593" cy="295277"/>
          </a:xfrm>
          <a:prstGeom prst="rect">
            <a:avLst/>
          </a:prstGeom>
        </p:spPr>
      </p:pic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2705959" y="4806739"/>
            <a:ext cx="63215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因为有些宏已经规定了名字</a:t>
            </a:r>
            <a:r>
              <a:rPr lang="en-US" altLang="zh-CN" sz="2400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055000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简单的变种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1738690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注意点</a:t>
            </a:r>
            <a:endParaRPr lang="en-US" altLang="zh-CN" sz="4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2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05157" y="2542075"/>
            <a:ext cx="6321523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2.Tags</a:t>
            </a:r>
            <a:r>
              <a:rPr lang="zh-CN" altLang="en-US" sz="2400" spc="0" dirty="0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和渲染状态</a:t>
            </a:r>
            <a:endParaRPr lang="en-US" altLang="zh-CN" sz="2400" spc="0" dirty="0">
              <a:solidFill>
                <a:srgbClr val="00B0F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由于什么都没有写，只是打上了括号，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所以使用的都是默认值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18093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pic>
        <p:nvPicPr>
          <p:cNvPr id="2050" name="Picture 2" descr="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06" y="1476066"/>
            <a:ext cx="6795667" cy="5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871917" y="1779879"/>
            <a:ext cx="4096766" cy="42780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首先先要知道物体是怎么样的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顶点数据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然后需要知道这些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数据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是否有需要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变动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顶点着色器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形状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图元</a:t>
            </a:r>
            <a:r>
              <a:rPr lang="en-US" altLang="zh-CN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装配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点变为线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光栅化</a:t>
            </a: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可以将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线变成面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对于每一个片元应该</a:t>
            </a: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如何渲染</a:t>
            </a:r>
            <a:r>
              <a:rPr lang="en-US" altLang="zh-CN" sz="2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片元着色器</a:t>
            </a:r>
            <a:endParaRPr lang="en-US" altLang="zh-CN" sz="2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通过</a:t>
            </a:r>
            <a:r>
              <a:rPr lang="zh-CN" altLang="en-US" sz="1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片元处理</a:t>
            </a:r>
            <a:r>
              <a:rPr lang="zh-CN" altLang="en-US" sz="1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进行片元的处理</a:t>
            </a:r>
            <a:r>
              <a:rPr lang="en-US" altLang="zh-CN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(</a:t>
            </a:r>
            <a:r>
              <a:rPr lang="zh-CN" altLang="en-US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如：剔除</a:t>
            </a:r>
            <a:r>
              <a:rPr lang="en-US" altLang="zh-CN" sz="1800" spc="0" dirty="0">
                <a:solidFill>
                  <a:schemeClr val="accent4">
                    <a:lumMod val="50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)</a:t>
            </a:r>
            <a:endParaRPr lang="zh-CN" altLang="en-US" sz="1800" spc="0" dirty="0">
              <a:solidFill>
                <a:schemeClr val="accent4">
                  <a:lumMod val="50000"/>
                </a:schemeClr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117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9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问题：片元 </a:t>
            </a:r>
            <a:r>
              <a:rPr lang="en-US" altLang="zh-CN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or </a:t>
            </a:r>
            <a:r>
              <a:rPr lang="zh-CN" altLang="en-US" sz="4000" spc="0" dirty="0">
                <a:solidFill>
                  <a:srgbClr val="FFC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endParaRPr lang="en-US" altLang="zh-CN" sz="4000" spc="0" dirty="0">
              <a:solidFill>
                <a:srgbClr val="FFC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1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9592933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像素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显示在屏幕上的一个单位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8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</a:t>
            </a:r>
            <a:r>
              <a:rPr lang="en-US" altLang="zh-CN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</a:t>
            </a:r>
            <a:r>
              <a:rPr lang="zh-CN" altLang="en-US" sz="28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组成像素的一部分</a:t>
            </a: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8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84" y="3674619"/>
            <a:ext cx="5052208" cy="2929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462" y="3674619"/>
            <a:ext cx="4762583" cy="2926406"/>
          </a:xfrm>
          <a:prstGeom prst="rect">
            <a:avLst/>
          </a:prstGeom>
        </p:spPr>
      </p:pic>
      <p:sp>
        <p:nvSpPr>
          <p:cNvPr id="13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7238836" y="1674071"/>
            <a:ext cx="3281291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简单来说，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片元是还没有处理完的像素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spc="0" dirty="0">
                <a:solidFill>
                  <a:srgbClr val="7030A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当对所有的物体都渲染完毕，此时片元就可以称为像素</a:t>
            </a:r>
            <a:endParaRPr lang="en-US" altLang="zh-CN" sz="2000" spc="0" dirty="0">
              <a:solidFill>
                <a:srgbClr val="7030A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4" name="iSHEJI-5">
            <a:extLst>
              <a:ext uri="{FF2B5EF4-FFF2-40B4-BE49-F238E27FC236}">
                <a16:creationId xmlns:a16="http://schemas.microsoft.com/office/drawing/2014/main" id="{6A12305D-99CD-81D2-DFC7-AA78C37013C1}"/>
              </a:ext>
            </a:extLst>
          </p:cNvPr>
          <p:cNvSpPr txBox="1"/>
          <p:nvPr/>
        </p:nvSpPr>
        <p:spPr>
          <a:xfrm>
            <a:off x="6050967" y="596853"/>
            <a:ext cx="328129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不用太在意这个问题，</a:t>
            </a:r>
            <a:endParaRPr lang="en-US" altLang="zh-CN" sz="20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zh-CN" altLang="en-US" sz="2000" b="1" spc="0" dirty="0">
                <a:solidFill>
                  <a:srgbClr val="C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知道在说什么就行</a:t>
            </a:r>
            <a:endParaRPr lang="en-US" altLang="zh-CN" sz="2000" b="1" spc="0" dirty="0">
              <a:solidFill>
                <a:srgbClr val="C0000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6879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en-US" altLang="zh-CN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Shader</a:t>
            </a: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是什么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790712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完整</a:t>
            </a: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1025" name="Picture 1" descr="https://cdn.nlark.com/yuque/0/2022/jpeg/25565329/1672231033641-321aaf4c-f5de-4c08-8904-c49b26946ca3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793" y="196102"/>
            <a:ext cx="3953562" cy="6517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snipaste20220120_11122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" y="4455164"/>
            <a:ext cx="5575030" cy="237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E79807E-DCB8-874A-718A-EBD0AB7A6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794" y="2511263"/>
            <a:ext cx="38100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2E7AC2C-6912-5AB1-6CD2-0E9BE0CC2FB8}"/>
              </a:ext>
            </a:extLst>
          </p:cNvPr>
          <p:cNvCxnSpPr>
            <a:cxnSpLocks/>
          </p:cNvCxnSpPr>
          <p:nvPr/>
        </p:nvCxnSpPr>
        <p:spPr>
          <a:xfrm flipH="1" flipV="1">
            <a:off x="6273735" y="3067050"/>
            <a:ext cx="1031940" cy="10350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04C6285-F7CA-9786-4C8B-F259CC3C9E1A}"/>
              </a:ext>
            </a:extLst>
          </p:cNvPr>
          <p:cNvCxnSpPr>
            <a:cxnSpLocks/>
          </p:cNvCxnSpPr>
          <p:nvPr/>
        </p:nvCxnSpPr>
        <p:spPr>
          <a:xfrm flipV="1">
            <a:off x="2752725" y="4143375"/>
            <a:ext cx="576311" cy="67213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120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SHEJI-1">
            <a:extLst>
              <a:ext uri="{FF2B5EF4-FFF2-40B4-BE49-F238E27FC236}">
                <a16:creationId xmlns:a16="http://schemas.microsoft.com/office/drawing/2014/main" id="{441F2787-28D0-1E21-F22C-6EC463A666B9}"/>
              </a:ext>
            </a:extLst>
          </p:cNvPr>
          <p:cNvSpPr/>
          <p:nvPr/>
        </p:nvSpPr>
        <p:spPr>
          <a:xfrm>
            <a:off x="292354" y="196102"/>
            <a:ext cx="609600" cy="712691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33" name="iSHEJI-2">
            <a:extLst>
              <a:ext uri="{FF2B5EF4-FFF2-40B4-BE49-F238E27FC236}">
                <a16:creationId xmlns:a16="http://schemas.microsoft.com/office/drawing/2014/main" id="{8496629A-A220-7E9E-A598-42703A24CC5F}"/>
              </a:ext>
            </a:extLst>
          </p:cNvPr>
          <p:cNvSpPr/>
          <p:nvPr/>
        </p:nvSpPr>
        <p:spPr>
          <a:xfrm>
            <a:off x="635794" y="591391"/>
            <a:ext cx="555420" cy="4595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iSHEJI-4">
            <a:extLst>
              <a:ext uri="{FF2B5EF4-FFF2-40B4-BE49-F238E27FC236}">
                <a16:creationId xmlns:a16="http://schemas.microsoft.com/office/drawing/2014/main" id="{AA442847-1164-D9D3-EAAC-666A8D5FE80B}"/>
              </a:ext>
            </a:extLst>
          </p:cNvPr>
          <p:cNvSpPr txBox="1"/>
          <p:nvPr/>
        </p:nvSpPr>
        <p:spPr>
          <a:xfrm>
            <a:off x="735806" y="618230"/>
            <a:ext cx="5465818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>
              <a:defRPr/>
            </a:pPr>
            <a:r>
              <a:rPr lang="zh-CN" altLang="en-US" sz="5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渲染管线详解</a:t>
            </a:r>
          </a:p>
        </p:txBody>
      </p:sp>
      <p:sp>
        <p:nvSpPr>
          <p:cNvPr id="14" name="iSHEJI-4">
            <a:extLst>
              <a:ext uri="{FF2B5EF4-FFF2-40B4-BE49-F238E27FC236}">
                <a16:creationId xmlns:a16="http://schemas.microsoft.com/office/drawing/2014/main" id="{D818FD82-A51E-C8E9-67C4-B085A1695D24}"/>
              </a:ext>
            </a:extLst>
          </p:cNvPr>
          <p:cNvSpPr txBox="1"/>
          <p:nvPr/>
        </p:nvSpPr>
        <p:spPr>
          <a:xfrm>
            <a:off x="10900355" y="245285"/>
            <a:ext cx="1068328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Mineself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BRP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  <a:cs typeface="阿里巴巴普惠体 2.0 35 Thin" panose="00020600040101010101" pitchFamily="18" charset="-122"/>
              </a:rPr>
              <a:t>Shader</a:t>
            </a:r>
            <a:endParaRPr kumimoji="0" lang="zh-CN" altLang="en-US" sz="16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</a:endParaRPr>
          </a:p>
        </p:txBody>
      </p:sp>
      <p:sp>
        <p:nvSpPr>
          <p:cNvPr id="11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1425134" y="1715537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网格顶点数据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8" name="iSHEJI-8">
            <a:extLst>
              <a:ext uri="{FF2B5EF4-FFF2-40B4-BE49-F238E27FC236}">
                <a16:creationId xmlns:a16="http://schemas.microsoft.com/office/drawing/2014/main" id="{954189D8-6B9F-6CBC-8BD7-3755D3A8FB9D}"/>
              </a:ext>
            </a:extLst>
          </p:cNvPr>
          <p:cNvSpPr txBox="1"/>
          <p:nvPr/>
        </p:nvSpPr>
        <p:spPr>
          <a:xfrm>
            <a:off x="5841716" y="1715536"/>
            <a:ext cx="336414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hlinkClick r:id="rId2"/>
              </a:rPr>
              <a:t>官方文档链接</a:t>
            </a:r>
            <a:endParaRPr lang="en-US" altLang="zh-CN" sz="4000" spc="0" dirty="0">
              <a:solidFill>
                <a:srgbClr val="00B050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9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2597401"/>
            <a:ext cx="357237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POSITION---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顶点位置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NORMAL---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顶点法线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TEXCOORDx---UV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坐标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TANGENT---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切线矢量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  <a:p>
            <a:pPr lvl="0">
              <a:defRPr/>
            </a:pP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COLOR---</a:t>
            </a: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顶点色</a:t>
            </a: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10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425134" y="4822793"/>
            <a:ext cx="10615975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快速声明：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appdata_base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</a:t>
            </a:r>
          </a:p>
          <a:p>
            <a:pPr>
              <a:defRPr/>
            </a:pP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appdata_tan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---POSITION/NORMAL/TEXCOORD*1/TANGENT</a:t>
            </a:r>
          </a:p>
          <a:p>
            <a:pPr>
              <a:defRPr/>
            </a:pPr>
            <a:r>
              <a:rPr lang="en-US" altLang="zh-CN" sz="2400" spc="0" dirty="0" err="1">
                <a:solidFill>
                  <a:srgbClr val="00B0F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appdata_full</a:t>
            </a:r>
            <a: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---POSITION/NORMAL/TEXCOORD*4/TANGENT/COLOR</a:t>
            </a:r>
          </a:p>
          <a:p>
            <a:pPr lvl="0">
              <a:defRPr/>
            </a:pP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715" y="2597398"/>
            <a:ext cx="4457955" cy="1846662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>
            <a:off x="706737" y="3518025"/>
            <a:ext cx="600948" cy="1304768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364027" y="4966074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0087283" y="4082193"/>
            <a:ext cx="659672" cy="628176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HEJI-5">
            <a:extLst>
              <a:ext uri="{FF2B5EF4-FFF2-40B4-BE49-F238E27FC236}">
                <a16:creationId xmlns:a16="http://schemas.microsoft.com/office/drawing/2014/main" id="{0FB4D3CB-E481-1254-B5DF-BBE0C0C41093}"/>
              </a:ext>
            </a:extLst>
          </p:cNvPr>
          <p:cNvSpPr txBox="1"/>
          <p:nvPr/>
        </p:nvSpPr>
        <p:spPr>
          <a:xfrm>
            <a:off x="10575374" y="4822793"/>
            <a:ext cx="64996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lvl="0">
              <a:defRPr/>
            </a:pPr>
            <a:r>
              <a:rPr lang="zh-CN" altLang="en-US" sz="2400" spc="0" dirty="0">
                <a:solidFill>
                  <a:srgbClr val="00B05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语义</a:t>
            </a:r>
            <a:br>
              <a:rPr lang="en-US" altLang="zh-CN" sz="2400" spc="0" dirty="0">
                <a:solidFill>
                  <a:schemeClr val="tx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</a:br>
            <a:endParaRPr lang="en-US" altLang="zh-CN" sz="2400" spc="0" dirty="0">
              <a:solidFill>
                <a:schemeClr val="tx1"/>
              </a:solidFill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7857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chemeClr val="bg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defRPr sz="1200" dirty="0">
            <a:solidFill>
              <a:schemeClr val="bg1">
                <a:alpha val="80000"/>
              </a:schemeClr>
            </a:solidFill>
            <a:effectLst/>
            <a:latin typeface="阿里巴巴普惠体 2.0 35 Thin" panose="00020600040101010101" pitchFamily="18" charset="-122"/>
            <a:ea typeface="阿里巴巴普惠体 2.0 35 Thin" panose="00020600040101010101" pitchFamily="18" charset="-122"/>
            <a:cs typeface="阿里巴巴普惠体 2.0 45 Light" panose="00020600040101010101" pitchFamily="18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</TotalTime>
  <Words>2977</Words>
  <Application>Microsoft Office PowerPoint</Application>
  <PresentationFormat>宽屏</PresentationFormat>
  <Paragraphs>698</Paragraphs>
  <Slides>55</Slides>
  <Notes>28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1" baseType="lpstr">
      <vt:lpstr>阿里巴巴普惠体 2.0 35 Thin</vt:lpstr>
      <vt:lpstr>阿里巴巴普惠体 2.0 95 ExtraBold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帐户</dc:creator>
  <cp:lastModifiedBy>l</cp:lastModifiedBy>
  <cp:revision>82</cp:revision>
  <dcterms:created xsi:type="dcterms:W3CDTF">2023-01-25T17:41:31Z</dcterms:created>
  <dcterms:modified xsi:type="dcterms:W3CDTF">2023-02-07T04:29:32Z</dcterms:modified>
</cp:coreProperties>
</file>